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67" r:id="rId3"/>
    <p:sldId id="257" r:id="rId4"/>
    <p:sldId id="273" r:id="rId5"/>
    <p:sldId id="258" r:id="rId6"/>
    <p:sldId id="259" r:id="rId7"/>
    <p:sldId id="269" r:id="rId8"/>
    <p:sldId id="260" r:id="rId9"/>
    <p:sldId id="261" r:id="rId10"/>
    <p:sldId id="270" r:id="rId11"/>
    <p:sldId id="274" r:id="rId12"/>
    <p:sldId id="276" r:id="rId13"/>
    <p:sldId id="277" r:id="rId14"/>
    <p:sldId id="275" r:id="rId15"/>
    <p:sldId id="26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108" d="100"/>
          <a:sy n="108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BB8A-8985-4C9B-97D4-42114178CD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2F28-9B05-4CF2-A6D6-D9C64B86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39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7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9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2F28-9B05-4CF2-A6D6-D9C64B860B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DB5-053C-4A03-A43C-A639DFD7A5D4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06B-5A5F-429A-A7AD-3B212B029397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394B-8975-418F-83D2-3D7C365B3062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923A-0D31-429A-AAEC-6FA77B12583E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8D81-FD20-475F-ADEA-5F3EAB6C175B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3436-6283-4B56-919C-4B5BAB19DA8C}" type="datetime1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4089-DAE1-43C7-8C2D-FEF283AB8C7D}" type="datetime1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C529-6148-4DF1-95FD-A9AB0CA9D22D}" type="datetime1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AD9F-E88B-45CF-9641-562924C67FB0}" type="datetime1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8DBE-D7B5-45EC-A75D-6A88699536B3}" type="datetime1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F66-005D-4114-B470-65CC4967158A}" type="datetime1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2CEE-0F25-4A21-8633-CC50353DDC2E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18BB0-BCEE-4FD3-9600-2B5F0889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rau eag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89" y="150554"/>
            <a:ext cx="5770221" cy="64744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EagleSat</a:t>
            </a:r>
            <a:r>
              <a:rPr lang="en-US" sz="4000" b="1" dirty="0"/>
              <a:t>-I</a:t>
            </a:r>
            <a:br>
              <a:rPr lang="en-US" sz="4000" b="1" dirty="0"/>
            </a:br>
            <a:r>
              <a:rPr lang="en-US" sz="3100" b="1" dirty="0"/>
              <a:t>Integration and Testing of 1U CubeSats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848600" cy="838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Sean Akana</a:t>
            </a:r>
          </a:p>
          <a:p>
            <a:r>
              <a:rPr lang="en-US" sz="1600" dirty="0">
                <a:solidFill>
                  <a:schemeClr val="tx1"/>
                </a:solidFill>
              </a:rPr>
              <a:t>Embry-Riddle Aeronautical University	</a:t>
            </a:r>
            <a:r>
              <a:rPr lang="en-US" sz="1600">
                <a:solidFill>
                  <a:schemeClr val="tx1"/>
                </a:solidFill>
              </a:rPr>
              <a:t>	Aerospace </a:t>
            </a:r>
            <a:r>
              <a:rPr lang="en-US" sz="1600" dirty="0">
                <a:solidFill>
                  <a:schemeClr val="tx1"/>
                </a:solidFill>
              </a:rPr>
              <a:t>Engineering</a:t>
            </a:r>
            <a:r>
              <a:rPr lang="en-US" sz="1600">
                <a:solidFill>
                  <a:schemeClr val="tx1"/>
                </a:solidFill>
              </a:rPr>
              <a:t>, Senior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638268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Presentation for </a:t>
            </a:r>
          </a:p>
          <a:p>
            <a:pPr algn="ctr"/>
            <a:r>
              <a:rPr lang="en-US" b="1" dirty="0"/>
              <a:t>AZ/NASA Space Grant Symposium</a:t>
            </a:r>
          </a:p>
          <a:p>
            <a:pPr algn="ctr"/>
            <a:r>
              <a:rPr lang="en-US" dirty="0"/>
              <a:t>April 21-22,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843" y1="14350" x2="49843" y2="14350"/>
                        <a14:foregroundMark x1="47962" y1="16592" x2="47962" y2="16592"/>
                        <a14:foregroundMark x1="46708" y1="21076" x2="46708" y2="21076"/>
                        <a14:foregroundMark x1="45768" y1="23318" x2="45768" y2="23318"/>
                        <a14:foregroundMark x1="21003" y1="55157" x2="21003" y2="55157"/>
                        <a14:foregroundMark x1="87461" y1="55157" x2="87461" y2="55157"/>
                        <a14:foregroundMark x1="84639" y1="62780" x2="84639" y2="62780"/>
                        <a14:foregroundMark x1="77429" y1="63229" x2="77429" y2="63229"/>
                        <a14:foregroundMark x1="68652" y1="64126" x2="68652" y2="64126"/>
                        <a14:foregroundMark x1="57367" y1="66816" x2="57367" y2="66816"/>
                        <a14:foregroundMark x1="49216" y1="66816" x2="49216" y2="66816"/>
                        <a14:foregroundMark x1="43887" y1="65022" x2="43887" y2="65022"/>
                        <a14:foregroundMark x1="32915" y1="64574" x2="32915" y2="64574"/>
                        <a14:foregroundMark x1="21630" y1="64126" x2="21630" y2="64126"/>
                        <a14:foregroundMark x1="26019" y1="86996" x2="84013" y2="86996"/>
                        <a14:foregroundMark x1="26019" y1="91928" x2="83699" y2="91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6888" r="9063"/>
          <a:stretch/>
        </p:blipFill>
        <p:spPr>
          <a:xfrm>
            <a:off x="779058" y="4424164"/>
            <a:ext cx="1891862" cy="1675769"/>
          </a:xfrm>
          <a:prstGeom prst="rect">
            <a:avLst/>
          </a:prstGeom>
        </p:spPr>
      </p:pic>
      <p:pic>
        <p:nvPicPr>
          <p:cNvPr id="9" name="Shape 142" descr="C:\Users\Mikayla Dahlstrom\AppData\Local\Microsoft\Windows\INetCacheContent.Word\20161208_112859.jpg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l="17240" t="22449" r="30509" b="16324"/>
          <a:stretch/>
        </p:blipFill>
        <p:spPr>
          <a:xfrm rot="5400000">
            <a:off x="6475730" y="4231063"/>
            <a:ext cx="2102022" cy="1828799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2529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in the life</a:t>
            </a:r>
          </a:p>
          <a:p>
            <a:pPr lvl="1"/>
            <a:r>
              <a:rPr lang="en-US" dirty="0" err="1"/>
              <a:t>Kapton</a:t>
            </a:r>
            <a:r>
              <a:rPr lang="en-US" dirty="0"/>
              <a:t> Tape all electrical components</a:t>
            </a:r>
          </a:p>
          <a:p>
            <a:pPr lvl="1"/>
            <a:r>
              <a:rPr lang="en-US" dirty="0"/>
              <a:t>Test full stack for functionality before finishing integration</a:t>
            </a:r>
          </a:p>
          <a:p>
            <a:pPr lvl="2"/>
            <a:r>
              <a:rPr lang="en-US" dirty="0"/>
              <a:t>Build a little; test a little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Vibration</a:t>
            </a:r>
          </a:p>
          <a:p>
            <a:pPr lvl="1"/>
            <a:r>
              <a:rPr lang="en-US" dirty="0"/>
              <a:t>Epoxy and Loctite fasteners</a:t>
            </a:r>
          </a:p>
          <a:p>
            <a:pPr lvl="1"/>
            <a:r>
              <a:rPr lang="en-US" dirty="0"/>
              <a:t>Torque to proper values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29860"/>
          <a:stretch/>
        </p:blipFill>
        <p:spPr>
          <a:xfrm rot="5400000">
            <a:off x="617444" y="3303279"/>
            <a:ext cx="3565711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2656" r="22873"/>
          <a:stretch/>
        </p:blipFill>
        <p:spPr>
          <a:xfrm rot="5400000">
            <a:off x="4499267" y="3307656"/>
            <a:ext cx="3456259" cy="315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0" y="2354263"/>
            <a:ext cx="568198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3917"/>
            <a:ext cx="4533900" cy="34385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16" y="2167729"/>
            <a:ext cx="41338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7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  <a:p>
            <a:pPr lvl="1"/>
            <a:r>
              <a:rPr lang="en-US" dirty="0"/>
              <a:t>Epoxy and Loctite Fasteners</a:t>
            </a:r>
          </a:p>
          <a:p>
            <a:pPr lvl="1"/>
            <a:r>
              <a:rPr lang="en-US" dirty="0"/>
              <a:t>Torque values</a:t>
            </a:r>
          </a:p>
          <a:p>
            <a:pPr lvl="1"/>
            <a:r>
              <a:rPr lang="en-US" dirty="0"/>
              <a:t>Limit stack separation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2656" r="22873"/>
          <a:stretch/>
        </p:blipFill>
        <p:spPr>
          <a:xfrm rot="5400000">
            <a:off x="5157934" y="1996281"/>
            <a:ext cx="4085932" cy="3733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572000" y="3276600"/>
            <a:ext cx="1447800" cy="228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2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Dr. Gary Yale</a:t>
            </a:r>
          </a:p>
          <a:p>
            <a:r>
              <a:rPr lang="en-US" sz="2400" dirty="0"/>
              <a:t>EagleSat-1 Team</a:t>
            </a:r>
          </a:p>
          <a:p>
            <a:r>
              <a:rPr lang="en-US" sz="2400" dirty="0"/>
              <a:t>Embry-Riddle Aeronautical University</a:t>
            </a:r>
          </a:p>
          <a:p>
            <a:r>
              <a:rPr lang="en-US" sz="2400" dirty="0"/>
              <a:t>NASA Arizona Space Grant Consortium</a:t>
            </a:r>
          </a:p>
          <a:p>
            <a:r>
              <a:rPr lang="en-US" sz="2400" dirty="0"/>
              <a:t>Wood &amp; Douglas (UK)</a:t>
            </a:r>
          </a:p>
          <a:p>
            <a:r>
              <a:rPr lang="en-US" sz="2400" dirty="0"/>
              <a:t>Ignite Undergraduate Research</a:t>
            </a:r>
          </a:p>
          <a:p>
            <a:r>
              <a:rPr lang="en-US" sz="2400" dirty="0"/>
              <a:t>Arizona Near Space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8" y="4972558"/>
            <a:ext cx="896112" cy="138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08" y="5811787"/>
            <a:ext cx="1883664" cy="432816"/>
          </a:xfrm>
          <a:prstGeom prst="rect">
            <a:avLst/>
          </a:prstGeom>
        </p:spPr>
      </p:pic>
      <p:pic>
        <p:nvPicPr>
          <p:cNvPr id="7" name="Picture 6" descr="Image result for wood and dougla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8" y="5195062"/>
            <a:ext cx="1161288" cy="116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adaw.org/images/ANSR_logo2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72" y="5137820"/>
            <a:ext cx="1104662" cy="121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82158"/>
            <a:ext cx="1901952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erau eag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78" y="150553"/>
            <a:ext cx="5977843" cy="67074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Sean Akana</a:t>
            </a:r>
          </a:p>
          <a:p>
            <a:pPr marL="0" indent="0" algn="ctr">
              <a:buNone/>
            </a:pPr>
            <a:r>
              <a:rPr lang="en-US" sz="2400" dirty="0"/>
              <a:t>(360) 515-1718</a:t>
            </a:r>
          </a:p>
          <a:p>
            <a:pPr marL="0" indent="0" algn="ctr">
              <a:buNone/>
            </a:pPr>
            <a:r>
              <a:rPr lang="en-US" sz="2400" dirty="0"/>
              <a:t>akanas1@my.erau.edu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Satellite design</a:t>
            </a:r>
          </a:p>
          <a:p>
            <a:r>
              <a:rPr lang="en-US" sz="2400" dirty="0"/>
              <a:t>Day in the life</a:t>
            </a:r>
          </a:p>
          <a:p>
            <a:r>
              <a:rPr lang="en-US" sz="2400" dirty="0"/>
              <a:t>Vibration</a:t>
            </a:r>
          </a:p>
          <a:p>
            <a:r>
              <a:rPr lang="en-US" sz="2400" dirty="0"/>
              <a:t>Shock</a:t>
            </a:r>
          </a:p>
          <a:p>
            <a:r>
              <a:rPr lang="en-US" sz="2400" dirty="0"/>
              <a:t>Thermal </a:t>
            </a:r>
            <a:r>
              <a:rPr lang="en-US" sz="2400" dirty="0" err="1"/>
              <a:t>bakeout</a:t>
            </a:r>
            <a:endParaRPr lang="en-US" sz="2400" dirty="0"/>
          </a:p>
          <a:p>
            <a:r>
              <a:rPr lang="en-US" sz="2400" dirty="0"/>
              <a:t>Results</a:t>
            </a:r>
          </a:p>
          <a:p>
            <a:r>
              <a:rPr lang="en-US" sz="2400" dirty="0"/>
              <a:t>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815" r="20347"/>
          <a:stretch/>
        </p:blipFill>
        <p:spPr>
          <a:xfrm rot="5400000">
            <a:off x="4521868" y="1748833"/>
            <a:ext cx="4062663" cy="37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AutoShape 2" descr="Displaying WP_20161025_19_31_55_P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24" y="1417638"/>
            <a:ext cx="5837551" cy="521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322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Design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134" y="2425173"/>
            <a:ext cx="4605867" cy="2590800"/>
          </a:xfrm>
        </p:spPr>
      </p:pic>
      <p:sp>
        <p:nvSpPr>
          <p:cNvPr id="4" name="AutoShape 2" descr="Displaying WP_20161025_19_31_55_P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4158" y="2423533"/>
            <a:ext cx="4578083" cy="25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6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In The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of satellite functionality</a:t>
            </a:r>
          </a:p>
          <a:p>
            <a:r>
              <a:rPr lang="en-US" dirty="0"/>
              <a:t>Satellite shall:</a:t>
            </a:r>
          </a:p>
          <a:p>
            <a:pPr lvl="1"/>
            <a:r>
              <a:rPr lang="en-US" dirty="0"/>
              <a:t>Prevent storage of power</a:t>
            </a:r>
          </a:p>
          <a:p>
            <a:pPr lvl="1"/>
            <a:r>
              <a:rPr lang="en-US" dirty="0"/>
              <a:t>Constrain </a:t>
            </a:r>
            <a:r>
              <a:rPr lang="en-US" dirty="0" err="1"/>
              <a:t>deployables</a:t>
            </a:r>
            <a:endParaRPr lang="en-US" dirty="0"/>
          </a:p>
          <a:p>
            <a:pPr lvl="1"/>
            <a:r>
              <a:rPr lang="en-US" dirty="0"/>
              <a:t>Prevent transmissions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5</a:t>
            </a:fld>
            <a:endParaRPr lang="en-US"/>
          </a:p>
        </p:txBody>
      </p:sp>
      <p:sp>
        <p:nvSpPr>
          <p:cNvPr id="11" name="AutoShape 2" descr="Displaying WP_20161025_18_53_30_P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of satellite structural survivability</a:t>
            </a:r>
          </a:p>
          <a:p>
            <a:r>
              <a:rPr lang="en-US" dirty="0"/>
              <a:t>Satellite shall:</a:t>
            </a:r>
          </a:p>
          <a:p>
            <a:pPr lvl="1"/>
            <a:r>
              <a:rPr lang="en-US" dirty="0"/>
              <a:t>Be structurally adequate to survive vibration parameters in each axis</a:t>
            </a:r>
          </a:p>
          <a:p>
            <a:r>
              <a:rPr lang="en-US" dirty="0"/>
              <a:t>Random Vibration</a:t>
            </a:r>
          </a:p>
          <a:p>
            <a:r>
              <a:rPr lang="en-US" dirty="0"/>
              <a:t>Sine Vibration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of satellite structural survivability</a:t>
            </a:r>
          </a:p>
          <a:p>
            <a:r>
              <a:rPr lang="en-US" dirty="0"/>
              <a:t>Satellite shall:</a:t>
            </a:r>
          </a:p>
          <a:p>
            <a:pPr lvl="1"/>
            <a:r>
              <a:rPr lang="en-US" dirty="0"/>
              <a:t>Be structurally adequate to survive shock parameters in each axis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</a:t>
            </a:r>
            <a:r>
              <a:rPr lang="en-US" dirty="0" err="1"/>
              <a:t>Bakeout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of satellite outgassing</a:t>
            </a:r>
          </a:p>
          <a:p>
            <a:r>
              <a:rPr lang="en-US" dirty="0"/>
              <a:t>Satellite shall:</a:t>
            </a:r>
          </a:p>
          <a:p>
            <a:pPr lvl="1"/>
            <a:r>
              <a:rPr lang="en-US" dirty="0"/>
              <a:t>Achieve a sufficient temperature to clean the satellite for several hours at near vacuum pressures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3" descr="C:\Users\Deborah\Downloads\WP_20170306_19_21_20_P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 t="12763" r="18757" b="6924"/>
          <a:stretch/>
        </p:blipFill>
        <p:spPr bwMode="auto">
          <a:xfrm rot="5400000">
            <a:off x="3013084" y="3648591"/>
            <a:ext cx="3117831" cy="30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Failed:</a:t>
            </a:r>
          </a:p>
          <a:p>
            <a:pPr lvl="1"/>
            <a:r>
              <a:rPr lang="en-US" dirty="0"/>
              <a:t>Day in the life: One (1) time</a:t>
            </a:r>
          </a:p>
          <a:p>
            <a:pPr lvl="1"/>
            <a:r>
              <a:rPr lang="en-US" dirty="0"/>
              <a:t>Vibration: Three (3) times</a:t>
            </a:r>
          </a:p>
          <a:p>
            <a:pPr lvl="1"/>
            <a:r>
              <a:rPr lang="en-US" dirty="0"/>
              <a:t>Shock: One (1) time</a:t>
            </a:r>
          </a:p>
          <a:p>
            <a:r>
              <a:rPr lang="en-US" dirty="0"/>
              <a:t>Passed:</a:t>
            </a:r>
          </a:p>
          <a:p>
            <a:pPr lvl="1"/>
            <a:r>
              <a:rPr lang="en-US" dirty="0"/>
              <a:t>Day in the life: Several times</a:t>
            </a:r>
          </a:p>
          <a:p>
            <a:pPr lvl="1"/>
            <a:r>
              <a:rPr lang="en-US" dirty="0"/>
              <a:t>Vibration: Two (2) times</a:t>
            </a:r>
          </a:p>
          <a:p>
            <a:pPr lvl="1"/>
            <a:r>
              <a:rPr lang="en-US" dirty="0"/>
              <a:t>Shock: One (1) time</a:t>
            </a:r>
          </a:p>
          <a:p>
            <a:pPr lvl="1"/>
            <a:r>
              <a:rPr lang="en-US" dirty="0"/>
              <a:t>Thermal </a:t>
            </a:r>
            <a:r>
              <a:rPr lang="en-US" dirty="0" err="1"/>
              <a:t>bakeout</a:t>
            </a:r>
            <a:r>
              <a:rPr lang="en-US" dirty="0"/>
              <a:t>: One (1) time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B0-BCEE-4FD3-9600-2B5F088986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3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303</Words>
  <Application>Microsoft Office PowerPoint</Application>
  <PresentationFormat>On-screen Show (4:3)</PresentationFormat>
  <Paragraphs>103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EagleSat-I Integration and Testing of 1U CubeSats</vt:lpstr>
      <vt:lpstr>Overview</vt:lpstr>
      <vt:lpstr>Satellite Design</vt:lpstr>
      <vt:lpstr>Satellite Design</vt:lpstr>
      <vt:lpstr>Day In The Life</vt:lpstr>
      <vt:lpstr>Vibration</vt:lpstr>
      <vt:lpstr>Shock</vt:lpstr>
      <vt:lpstr>Thermal Bakeout</vt:lpstr>
      <vt:lpstr>Results</vt:lpstr>
      <vt:lpstr>Lessons Learned</vt:lpstr>
      <vt:lpstr>Lessons Learned</vt:lpstr>
      <vt:lpstr>Lessons Learned</vt:lpstr>
      <vt:lpstr>Lessons Learned</vt:lpstr>
      <vt:lpstr>Lessons Learned</vt:lpstr>
      <vt:lpstr>Acknowledgements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Data of EagleSat-1  using Amateur Radio</dc:title>
  <dc:creator>Deborah Jackson</dc:creator>
  <cp:lastModifiedBy>Akana, Sean A.</cp:lastModifiedBy>
  <cp:revision>86</cp:revision>
  <dcterms:created xsi:type="dcterms:W3CDTF">2017-02-28T17:49:23Z</dcterms:created>
  <dcterms:modified xsi:type="dcterms:W3CDTF">2017-04-06T22:14:53Z</dcterms:modified>
</cp:coreProperties>
</file>